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6" r:id="rId14"/>
    <p:sldId id="274" r:id="rId15"/>
    <p:sldId id="275" r:id="rId1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74574-9258-4AF7-8166-BD84D795D15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75E8-1561-4633-9603-A39AEC97A2D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818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634beb1110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634beb1110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634beb1110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634beb1110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h-TH" sz="16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เป็นเว็บไซต์ที่ช่วยในการหาคำตอบ โดยเฉพาะการคำนวณทางคณิตศาสตร์/วิทยาศาสตร์  และสถิติ </a:t>
            </a:r>
            <a:endParaRPr sz="16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34beb1110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34beb1110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634beb1110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634beb1110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34beb1110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34beb1110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34beb1110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34beb1110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/>
              <a:t>บางครั้งคุณครูหรือนักเรียนก็จะกังวลว่า คำศัพท์ภาษาอังกฤษนั้นสะกดอย่างไร เราก็สามารถใช้โปรแกรมค้นหาในการหาคำตอบให้ได้ด้วย อย่างเมื่อสักครูเราต้องการค้นหาคำว่าดาวหาง เราสามารถพิมพ์คำว่า ดาวหาง ภาษาอังกฤษ  ซึ่งโปรแกรมค้นหาก็จะแสดงคำภาษาอังกฤษมาให้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34beb1110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634beb1110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34beb1110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34beb1110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/>
              <a:t>หาคำตอบในเรื่องอื่น ๆ ได้อีก มีกราฟแสดงให้เห็นราคาช่วงวันต่าง ๆ ตามที่เลือก ในภาพในรอบ 1 เดือน 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634beb1110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634beb1110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634beb1110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634beb1110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34beb1110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634beb1110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34beb1110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634beb1110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634beb1110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634beb1110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32DE-6653-4DF2-8F65-D79FE593D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408F5-2B6B-46EC-925A-D756A1F9E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8F506-9C24-4A02-BE83-526D1D60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DFB16-4C5F-4219-807F-699BD930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46AAC-A1C4-4A28-8B3A-28E3B20A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8934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E4983-0E65-429D-9720-C1FF52A0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D84CD-BD9B-45E7-984D-B12F402D4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069F8-2430-4DC4-A4D4-1A2733A7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B29C8-9596-4999-ADC4-D97BDC1C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820D7-0A32-45DA-A08F-3DD230CC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9427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002DE-8EB4-4D50-B1AC-6C0607D75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5FEF7-8BE4-491F-BC46-501DD24E6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BFBC-B141-4FB4-AC7D-42EBAA0C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1FD80-338E-4508-B05F-1CB50177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0F609-52F5-4EE3-BCC4-800D508F0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85656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59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25FE9-C0C1-4305-A5FF-F6BFBB52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D7E14-1AD1-40D3-97A2-308560F72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471B0-B32F-4075-9093-4D00A865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1229-81DD-41EA-B775-F0737E42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5074D-D5B1-4C2F-A70D-88336FE6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705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8154-87E4-471F-9CD3-65039B0FD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07FC3-CA43-42C2-AEFD-753A4E2FE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D5E56-E413-4A7B-B4DD-297D71AD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C41F6-0CD2-44AD-9AD7-357D179E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EA08-FBC7-493D-9073-B5A6AAB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7064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21B9-923C-4020-8B3C-932A1ED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1D22C-6EB1-42BD-A7DD-BDF445019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77A9E-DFA7-43BE-BFE8-7379A4DED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537F1-C203-4A19-B324-F48F22BA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651C6-1E6D-42A3-AAC2-19A28175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61D35-7793-4E6D-AB9E-3DDE656A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156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3CB7-8F5F-4954-BA20-3A753B825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409FD-A03D-4E73-A21C-3490918CE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E6291-D77A-49C9-9F4C-B7A54810B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A1FE50-4085-4017-8B50-0E87FBCCC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A68B4-C61D-4856-BBC2-23925CF54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4E00B-C143-4650-8BFE-89BBD480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0EC4BC-7E38-4056-8BB3-B52441CF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F4FE8-5B22-4E23-AE4A-07F804E6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101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10D2-88C1-4E06-A032-6FD428CA4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918BD-E119-46A4-8666-36F34EAA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8064A-0523-4011-BBCB-14BE163A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B3D08-577D-4548-8F5F-B3C94AB67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5361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A2372-A080-4170-B34D-94EF0877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CBCD3-3203-453D-A74B-65671043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DDE82-9BB0-40D1-BF80-4036FDEC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4826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E9D3-BCF9-4852-BC46-A1A80EBC0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412B-44B1-4F4D-B0C0-CBD97184D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45A89-C347-4442-8DC6-F177650B3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1661E-0646-4FAD-99BF-B0E76ED8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46854-A075-44AD-B2B4-0D8FBA4B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6BDC1-A984-4C45-A9C9-551E9C2A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956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B493-F012-4FF2-A02E-1ABCE290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CFDCD-8F1E-457E-AEF6-4173DC73F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6D9B1-E9E5-49BD-963C-DB1EA0E85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F2A1F-48D6-4B29-8F06-F96E0DA0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6C00D-AE19-41E5-AFEA-FF5B024C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CEC4F-E211-4C30-B3E2-38E37542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9897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96B6D-3D5A-4182-8264-09A7768F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3B9A9-E3A4-4167-A689-B7E2EBE65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F765A-A0A5-457C-9713-5C8F3EFA9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A07E-B7D8-4604-9A0E-3D69E4F9AE03}" type="datetimeFigureOut">
              <a:rPr lang="LID4096" smtClean="0"/>
              <a:t>12/02/2019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7D691-66BB-4BC8-AE65-ECCDC5A8B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B74C7-8854-43A6-A20E-295099C5A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3762-1499-4347-A6AF-DCD029D982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880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CCA1-4C96-4EC5-89B1-85A08041CCB6}"/>
              </a:ext>
            </a:extLst>
          </p:cNvPr>
          <p:cNvSpPr/>
          <p:nvPr/>
        </p:nvSpPr>
        <p:spPr>
          <a:xfrm>
            <a:off x="1957687" y="2228671"/>
            <a:ext cx="827662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4805KwangMD_Influenza" panose="02000000000000000000" pitchFamily="2" charset="0"/>
                <a:cs typeface="4805KwangMD_Influenza" panose="02000000000000000000" pitchFamily="2" charset="0"/>
              </a:rPr>
              <a:t>ประโยชน์ของการค้นหาข้อมูล</a:t>
            </a:r>
          </a:p>
          <a:p>
            <a:pPr algn="ctr"/>
            <a:endParaRPr lang="en-US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88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1"/>
          <p:cNvSpPr txBox="1"/>
          <p:nvPr/>
        </p:nvSpPr>
        <p:spPr>
          <a:xfrm>
            <a:off x="733273" y="1031233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7. สอบถามข้อมูลพยากรณ์อากาศ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341" name="Google Shape;341;p51"/>
          <p:cNvSpPr/>
          <p:nvPr/>
        </p:nvSpPr>
        <p:spPr>
          <a:xfrm>
            <a:off x="2239300" y="3229600"/>
            <a:ext cx="3600000" cy="17145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อุณภูมิที่ลอนดอนพรุ่งนี้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342" name="Google Shape;342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0682" y="1423076"/>
            <a:ext cx="4552515" cy="4765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2"/>
          <p:cNvSpPr txBox="1"/>
          <p:nvPr/>
        </p:nvSpPr>
        <p:spPr>
          <a:xfrm>
            <a:off x="1674144" y="1048858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8. เว็บไซต์สำหรับค้นหาข้อมูลทางวิชาการ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351" name="Google Shape;351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166" y="2198109"/>
            <a:ext cx="6873580" cy="41064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3;p44">
            <a:extLst>
              <a:ext uri="{FF2B5EF4-FFF2-40B4-BE49-F238E27FC236}">
                <a16:creationId xmlns:a16="http://schemas.microsoft.com/office/drawing/2014/main" id="{39FDD42C-C70B-4767-B080-BF07165C850F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1863" y="2157001"/>
            <a:ext cx="7120674" cy="3493875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p53"/>
          <p:cNvSpPr txBox="1"/>
          <p:nvPr/>
        </p:nvSpPr>
        <p:spPr>
          <a:xfrm>
            <a:off x="1724675" y="1333000"/>
            <a:ext cx="3532500" cy="11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9. แปลภาษา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7" name="Google Shape;273;p44">
            <a:extLst>
              <a:ext uri="{FF2B5EF4-FFF2-40B4-BE49-F238E27FC236}">
                <a16:creationId xmlns:a16="http://schemas.microsoft.com/office/drawing/2014/main" id="{3578015D-4FC7-4EE4-B9A5-5720350FEDA0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7A8E-8EF9-4ECF-838D-F77A55ED8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776" y="1151239"/>
            <a:ext cx="10992050" cy="2387600"/>
          </a:xfrm>
        </p:spPr>
        <p:txBody>
          <a:bodyPr>
            <a:noAutofit/>
          </a:bodyPr>
          <a:lstStyle/>
          <a:p>
            <a:pPr algn="l"/>
            <a:r>
              <a:rPr lang="th-TH" sz="3600" dirty="0">
                <a:latin typeface="4805_KwangMD_Melt" panose="02000000000000000000" pitchFamily="2" charset="0"/>
                <a:cs typeface="4805_KwangMD_Melt" panose="02000000000000000000" pitchFamily="2" charset="0"/>
              </a:rPr>
              <a:t>มะนาวต้องเดินทางไปเที่ยวประเทศอังกฤษในวันศุกร์นี้ มะนาวต้องการเตรียมเสื้อผ้าแต่มะนาวไม่รู้ว่าต้องเตรียมเสื้อกันหนาวไปด้วยหรือไม่จึงเข้าไปตรวจสอบอุณหภูมิต่อจากนั้นมะนาวเตรียมเงินเป็นค่าใช้จ่ายเป็นจำนวนเงิน </a:t>
            </a:r>
            <a:r>
              <a:rPr lang="en-US" sz="3600" dirty="0">
                <a:latin typeface="4805_KwangMD_Melt" panose="02000000000000000000" pitchFamily="2" charset="0"/>
                <a:cs typeface="4805_KwangMD_Melt" panose="02000000000000000000" pitchFamily="2" charset="0"/>
              </a:rPr>
              <a:t>100</a:t>
            </a:r>
            <a:r>
              <a:rPr lang="th-TH" sz="3600" dirty="0">
                <a:latin typeface="4805_KwangMD_Melt" panose="02000000000000000000" pitchFamily="2" charset="0"/>
                <a:cs typeface="4805_KwangMD_Melt" panose="02000000000000000000" pitchFamily="2" charset="0"/>
              </a:rPr>
              <a:t>,</a:t>
            </a:r>
            <a:r>
              <a:rPr lang="en-US" sz="3600" dirty="0">
                <a:latin typeface="4805_KwangMD_Melt" panose="02000000000000000000" pitchFamily="2" charset="0"/>
                <a:cs typeface="4805_KwangMD_Melt" panose="02000000000000000000" pitchFamily="2" charset="0"/>
              </a:rPr>
              <a:t>000.00 </a:t>
            </a:r>
            <a:r>
              <a:rPr lang="th-TH" sz="3600" dirty="0">
                <a:latin typeface="4805_KwangMD_Melt" panose="02000000000000000000" pitchFamily="2" charset="0"/>
                <a:cs typeface="4805_KwangMD_Melt" panose="02000000000000000000" pitchFamily="2" charset="0"/>
              </a:rPr>
              <a:t>บาท เมื่อไปถึงประเทศอังกฤษมะนาวต้องพูดภาษาอังกฤษในการซื้ออาหารเพื่อรับประทาน</a:t>
            </a:r>
            <a:endParaRPr lang="LID4096" sz="3600" dirty="0">
              <a:latin typeface="4805_KwangMD_Melt" panose="02000000000000000000" pitchFamily="2" charset="0"/>
              <a:cs typeface="4805_KwangMD_Melt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00E2B-02EB-4B8C-B3B3-0EBD420BD099}"/>
              </a:ext>
            </a:extLst>
          </p:cNvPr>
          <p:cNvSpPr txBox="1"/>
          <p:nvPr/>
        </p:nvSpPr>
        <p:spPr>
          <a:xfrm>
            <a:off x="1767840" y="3550697"/>
            <a:ext cx="90204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จากสถานการณ์ดังกล่าวให้นักเรียนตอบคำถามต่อไปนี้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อุณหภูมิที่ประเทศอังกฤษในวันศุกร์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สกุลเงินในประเทศอังกฤษ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จำนวนเงิน </a:t>
            </a:r>
            <a:r>
              <a:rPr lang="en-US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100,000 </a:t>
            </a:r>
            <a:r>
              <a:rPr lang="th-TH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บาท แปลงเป็นสกุลเงินที่ประเทศอังกฤษคิดเป็นจำนวนเงินเท่าไร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4805KwangMD_Influenza" panose="02000000000000000000" pitchFamily="2" charset="0"/>
                <a:cs typeface="4805KwangMD_Influenza" panose="02000000000000000000" pitchFamily="2" charset="0"/>
              </a:rPr>
              <a:t>มะนาวต้องสั่งอาหารเป็นภาษาอังกฤษอย่างไร</a:t>
            </a:r>
          </a:p>
        </p:txBody>
      </p:sp>
      <p:sp>
        <p:nvSpPr>
          <p:cNvPr id="5" name="Google Shape;273;p44">
            <a:extLst>
              <a:ext uri="{FF2B5EF4-FFF2-40B4-BE49-F238E27FC236}">
                <a16:creationId xmlns:a16="http://schemas.microsoft.com/office/drawing/2014/main" id="{9AFB6624-BCBF-426B-980A-F2C93C415A1A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แบบฝึกหัดค้นหาข้อมูลบนอินเทอร์เน็ต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  <p:extLst>
      <p:ext uri="{BB962C8B-B14F-4D97-AF65-F5344CB8AC3E}">
        <p14:creationId xmlns:p14="http://schemas.microsoft.com/office/powerpoint/2010/main" val="807916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6"/>
          <p:cNvSpPr txBox="1"/>
          <p:nvPr/>
        </p:nvSpPr>
        <p:spPr>
          <a:xfrm>
            <a:off x="1820100" y="1557775"/>
            <a:ext cx="8847900" cy="32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96900" indent="-533400">
              <a:buClr>
                <a:schemeClr val="dk1"/>
              </a:buClr>
              <a:buSzPts val="3600"/>
              <a:buFont typeface="TH SarabunPSK"/>
              <a:buChar char="●"/>
            </a:pP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นอกจากจะใช้โปรแกรมค้นหาในการหาข้อมูลจากแหล่งข้อมูลต่าง ๆ ยังสามารถใช้หาคำตอบอื่น ๆ ได้ เช่น แปลคำศัพท์เป็นภาษาต่าง ๆ หาข้อมูลพยากรณ์อากาศ แปลงค่าเงิน แปลงค่าหน่วยวัด หรือคำนวณทางคณิตศาสตร์ </a:t>
            </a:r>
            <a:endParaRPr sz="3600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endParaRPr sz="3600" dirty="0">
              <a:solidFill>
                <a:srgbClr val="980000"/>
              </a:solidFill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7" name="Google Shape;273;p44">
            <a:extLst>
              <a:ext uri="{FF2B5EF4-FFF2-40B4-BE49-F238E27FC236}">
                <a16:creationId xmlns:a16="http://schemas.microsoft.com/office/drawing/2014/main" id="{D76A61CC-7580-42A1-94F1-C9BE9851849A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สรุปการค้นหาข้อมูลบนอินเทอร์เน็ต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7"/>
          <p:cNvSpPr txBox="1"/>
          <p:nvPr/>
        </p:nvSpPr>
        <p:spPr>
          <a:xfrm>
            <a:off x="1930469" y="1291892"/>
            <a:ext cx="8331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96900" indent="-533400">
              <a:buClr>
                <a:schemeClr val="dk1"/>
              </a:buClr>
              <a:buSzPts val="3600"/>
              <a:buFont typeface="TH SarabunPSK"/>
              <a:buChar char="●"/>
            </a:pP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ข้อมูลที่ปรากฏในบางเว็บไซต์อาจกล่าวถึงเฉพาะข้อดีหรือเฉพาะข้อเสียของเรื่องนั้น ๆ เราควรพิจารณา และหาข้อมูลให้รอบด้าน</a:t>
            </a:r>
            <a:endParaRPr sz="3600" dirty="0">
              <a:solidFill>
                <a:schemeClr val="dk1"/>
              </a:solidFill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pPr marL="596900" indent="-533400">
              <a:buClr>
                <a:schemeClr val="dk1"/>
              </a:buClr>
              <a:buSzPts val="3600"/>
              <a:buFont typeface="TH SarabunPSK"/>
              <a:buChar char="●"/>
            </a:pP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เว็บไซต์ที่ใช้ในการค้นหาข้อมูลเฉพาะด้าน เช่น </a:t>
            </a:r>
            <a:r>
              <a:rPr lang="th-TH" sz="3600" dirty="0" err="1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www</a:t>
            </a: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.</a:t>
            </a:r>
            <a:r>
              <a:rPr lang="th-TH" sz="3600" dirty="0" err="1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wolframalpha</a:t>
            </a: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.</a:t>
            </a:r>
            <a:r>
              <a:rPr lang="th-TH" sz="3600" dirty="0" err="1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com</a:t>
            </a: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 เป็นเว็บไซต์ที่ให้ข้อมูล</a:t>
            </a:r>
            <a:b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</a:b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เชิงวิชาการ ซึ่งอาจจะให้คำตอบเฉพาะด้าน เช่น </a:t>
            </a:r>
            <a:b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</a:br>
            <a:r>
              <a:rPr lang="th-TH" sz="3600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การคำนวณต่าง ๆ ได้ละเอียดกว่าเว็บไซต์ค้นหาทั่วไป</a:t>
            </a:r>
            <a:endParaRPr sz="3600" dirty="0">
              <a:solidFill>
                <a:schemeClr val="dk1"/>
              </a:solidFill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endParaRPr sz="3600" dirty="0">
              <a:solidFill>
                <a:srgbClr val="980000"/>
              </a:solidFill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7" name="Google Shape;273;p44">
            <a:extLst>
              <a:ext uri="{FF2B5EF4-FFF2-40B4-BE49-F238E27FC236}">
                <a16:creationId xmlns:a16="http://schemas.microsoft.com/office/drawing/2014/main" id="{553FA3B5-9E43-4C3E-9B2F-8422ABD36804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สรุปการค้นหาข้อมูลบนอินเทอร์เน็ต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3"/>
          <p:cNvSpPr txBox="1">
            <a:spLocks noGrp="1"/>
          </p:cNvSpPr>
          <p:nvPr>
            <p:ph type="body" idx="1"/>
          </p:nvPr>
        </p:nvSpPr>
        <p:spPr>
          <a:xfrm>
            <a:off x="2232247" y="186353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แปลภาษา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ระบบแนะนำคำค้น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คำนวณอัตราแลกเปลี่ยนเงิน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แปลงอุณหภูมิ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แปลงค่าหน่วยวัด 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คำนวณทางคณิตศาสตร์ 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marL="609600" indent="-533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600"/>
              <a:buFont typeface="TH SarabunPSK"/>
              <a:buChar char="●"/>
            </a:pPr>
            <a:r>
              <a:rPr lang="th-TH" sz="4000" b="1" dirty="0">
                <a:solidFill>
                  <a:srgbClr val="002060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พยากรณ์อากาศ </a:t>
            </a:r>
            <a:endParaRPr sz="4000" b="1" dirty="0">
              <a:solidFill>
                <a:srgbClr val="002060"/>
              </a:solidFill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  <a:p>
            <a:pPr indent="0">
              <a:spcBef>
                <a:spcPts val="0"/>
              </a:spcBef>
              <a:buNone/>
            </a:pPr>
            <a:endParaRPr sz="3600" dirty="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64" name="Google Shape;264;p43"/>
          <p:cNvSpPr/>
          <p:nvPr/>
        </p:nvSpPr>
        <p:spPr>
          <a:xfrm>
            <a:off x="1722276" y="573876"/>
            <a:ext cx="9144000" cy="9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72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การค้นหาอื่น ๆ</a:t>
            </a:r>
            <a:endParaRPr sz="7200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4"/>
          <p:cNvSpPr txBox="1"/>
          <p:nvPr/>
        </p:nvSpPr>
        <p:spPr>
          <a:xfrm>
            <a:off x="1618797" y="1210442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1. แปลคำศัพท์ 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271" name="Google Shape;271;p44"/>
          <p:cNvSpPr txBox="1"/>
          <p:nvPr/>
        </p:nvSpPr>
        <p:spPr>
          <a:xfrm>
            <a:off x="2433175" y="1893767"/>
            <a:ext cx="7332900" cy="11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600" indent="-533400">
              <a:buSzPts val="3600"/>
              <a:buFont typeface="TH SarabunPSK"/>
              <a:buChar char="●"/>
            </a:pPr>
            <a:r>
              <a:rPr lang="th-TH" sz="3600" dirty="0">
                <a:solidFill>
                  <a:schemeClr val="dk1"/>
                </a:solidFill>
                <a:latin typeface="4805KwangMD_Influenza" panose="02000000000000000000" pitchFamily="2" charset="0"/>
                <a:ea typeface="TH SarabunPSK"/>
                <a:cs typeface="4805KwangMD_Influenza" panose="02000000000000000000" pitchFamily="2" charset="0"/>
                <a:sym typeface="TH SarabunPSK"/>
              </a:rPr>
              <a:t>พิมพ์ภาษาที่ต้องการแปล ต่อท้ายคำที่ต้องการแปล </a:t>
            </a:r>
            <a:endParaRPr sz="3600" dirty="0">
              <a:latin typeface="4805KwangMD_Influenza" panose="02000000000000000000" pitchFamily="2" charset="0"/>
              <a:ea typeface="TH SarabunPSK"/>
              <a:cs typeface="4805KwangMD_Influenza" panose="02000000000000000000" pitchFamily="2" charset="0"/>
              <a:sym typeface="TH SarabunPSK"/>
            </a:endParaRPr>
          </a:p>
        </p:txBody>
      </p:sp>
      <p:sp>
        <p:nvSpPr>
          <p:cNvPr id="272" name="Google Shape;272;p44"/>
          <p:cNvSpPr/>
          <p:nvPr/>
        </p:nvSpPr>
        <p:spPr>
          <a:xfrm>
            <a:off x="1070158" y="3483862"/>
            <a:ext cx="3204900" cy="17145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ไปตลาด ภาษาอังกฤษ 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273" name="Google Shape;273;p44"/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BB828F-976D-4795-BD28-1A3970184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882" y="2924392"/>
            <a:ext cx="6440504" cy="2723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/>
          <p:nvPr/>
        </p:nvSpPr>
        <p:spPr>
          <a:xfrm>
            <a:off x="1724675" y="1096558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2.  ระบบแนะนำคำค้น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884D2D-523C-4362-BE71-A025B00C1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14" y="2028807"/>
            <a:ext cx="8732019" cy="4454960"/>
          </a:xfrm>
          <a:prstGeom prst="rect">
            <a:avLst/>
          </a:prstGeom>
        </p:spPr>
      </p:pic>
      <p:sp>
        <p:nvSpPr>
          <p:cNvPr id="9" name="Google Shape;273;p44">
            <a:extLst>
              <a:ext uri="{FF2B5EF4-FFF2-40B4-BE49-F238E27FC236}">
                <a16:creationId xmlns:a16="http://schemas.microsoft.com/office/drawing/2014/main" id="{DA28CF08-A9A6-4F0A-9F9D-2F4A2974BF73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6"/>
          <p:cNvSpPr txBox="1"/>
          <p:nvPr/>
        </p:nvSpPr>
        <p:spPr>
          <a:xfrm>
            <a:off x="1079782" y="1033646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3. สอบถามค่าเงิน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292" name="Google Shape;292;p46"/>
          <p:cNvSpPr/>
          <p:nvPr/>
        </p:nvSpPr>
        <p:spPr>
          <a:xfrm>
            <a:off x="550201" y="3051962"/>
            <a:ext cx="3204900" cy="17145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en-US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100 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บาทเท่ากับเงินอังกฤษ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A2F23E-7617-4403-A3AB-069D6D93A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365" y="2293388"/>
            <a:ext cx="8241258" cy="4403848"/>
          </a:xfrm>
          <a:prstGeom prst="rect">
            <a:avLst/>
          </a:prstGeom>
        </p:spPr>
      </p:pic>
      <p:sp>
        <p:nvSpPr>
          <p:cNvPr id="9" name="Google Shape;273;p44">
            <a:extLst>
              <a:ext uri="{FF2B5EF4-FFF2-40B4-BE49-F238E27FC236}">
                <a16:creationId xmlns:a16="http://schemas.microsoft.com/office/drawing/2014/main" id="{B5D9BEA9-4534-4F8B-80FC-E711C593F81E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7"/>
          <p:cNvSpPr txBox="1"/>
          <p:nvPr/>
        </p:nvSpPr>
        <p:spPr>
          <a:xfrm>
            <a:off x="1724675" y="1333033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4. แปลงหน</a:t>
            </a:r>
            <a:r>
              <a:rPr lang="th-TH" sz="4800" b="1" dirty="0" err="1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่ว</a:t>
            </a:r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ยอุณภูมิ (1)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301" name="Google Shape;30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750" y="2247968"/>
            <a:ext cx="5832926" cy="3120341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47"/>
          <p:cNvSpPr/>
          <p:nvPr/>
        </p:nvSpPr>
        <p:spPr>
          <a:xfrm>
            <a:off x="1043399" y="2670538"/>
            <a:ext cx="3489600" cy="22752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37 องศาเซลเซียส เท่ากับกี่องศาฟาเรนไฮต์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8" name="Google Shape;273;p44">
            <a:extLst>
              <a:ext uri="{FF2B5EF4-FFF2-40B4-BE49-F238E27FC236}">
                <a16:creationId xmlns:a16="http://schemas.microsoft.com/office/drawing/2014/main" id="{18703D8B-421C-49AF-88B8-09130BC2CCD1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8"/>
          <p:cNvSpPr txBox="1"/>
          <p:nvPr/>
        </p:nvSpPr>
        <p:spPr>
          <a:xfrm>
            <a:off x="1724675" y="1333033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4. แปลงหน</a:t>
            </a:r>
            <a:r>
              <a:rPr lang="th-TH" sz="4800" b="1" dirty="0" err="1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่ว</a:t>
            </a:r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ยอุณภูมิ (2)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311" name="Google Shape;311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7403" y="2206837"/>
            <a:ext cx="6212600" cy="303691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48"/>
          <p:cNvSpPr/>
          <p:nvPr/>
        </p:nvSpPr>
        <p:spPr>
          <a:xfrm>
            <a:off x="2144800" y="2854933"/>
            <a:ext cx="2103900" cy="22752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37  c </a:t>
            </a:r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to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 f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8" name="Google Shape;273;p44">
            <a:extLst>
              <a:ext uri="{FF2B5EF4-FFF2-40B4-BE49-F238E27FC236}">
                <a16:creationId xmlns:a16="http://schemas.microsoft.com/office/drawing/2014/main" id="{9610DB0A-9A70-4D70-80C3-E62F52C1ABE7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9"/>
          <p:cNvSpPr txBox="1"/>
          <p:nvPr/>
        </p:nvSpPr>
        <p:spPr>
          <a:xfrm>
            <a:off x="1724675" y="1333033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5. แปลงค่าหน่วยวัด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321" name="Google Shape;32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3826" y="2180434"/>
            <a:ext cx="6217851" cy="2832575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49"/>
          <p:cNvSpPr/>
          <p:nvPr/>
        </p:nvSpPr>
        <p:spPr>
          <a:xfrm>
            <a:off x="1208258" y="3298509"/>
            <a:ext cx="3204900" cy="17145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3 ตันเท่ากับกี่กิโลกรัม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8" name="Google Shape;273;p44">
            <a:extLst>
              <a:ext uri="{FF2B5EF4-FFF2-40B4-BE49-F238E27FC236}">
                <a16:creationId xmlns:a16="http://schemas.microsoft.com/office/drawing/2014/main" id="{D6D88576-DCEF-4BE2-BF7A-CAF56F120F25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0"/>
          <p:cNvSpPr txBox="1"/>
          <p:nvPr/>
        </p:nvSpPr>
        <p:spPr>
          <a:xfrm>
            <a:off x="1493669" y="1429285"/>
            <a:ext cx="859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th-TH" sz="4800" b="1" dirty="0">
                <a:solidFill>
                  <a:schemeClr val="dk1"/>
                </a:solidFill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6. คำนวณ</a:t>
            </a:r>
            <a:endParaRPr sz="48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sp>
        <p:nvSpPr>
          <p:cNvPr id="331" name="Google Shape;331;p50"/>
          <p:cNvSpPr/>
          <p:nvPr/>
        </p:nvSpPr>
        <p:spPr>
          <a:xfrm>
            <a:off x="1398022" y="3328186"/>
            <a:ext cx="1928100" cy="17145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th-TH" sz="3600" b="1" dirty="0" err="1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Keyword</a:t>
            </a:r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: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  <a:p>
            <a:r>
              <a:rPr lang="th-TH" sz="3600" b="1" dirty="0">
                <a:latin typeface="4711_AtNoon_Traditional" panose="02000000000000000000" pitchFamily="2" charset="0"/>
                <a:ea typeface="TH SarabunPSK"/>
                <a:cs typeface="4711_AtNoon_Traditional" panose="02000000000000000000" pitchFamily="2" charset="0"/>
                <a:sym typeface="TH SarabunPSK"/>
              </a:rPr>
              <a:t>39+153</a:t>
            </a:r>
            <a:endParaRPr sz="3600" b="1" dirty="0">
              <a:latin typeface="4711_AtNoon_Traditional" panose="02000000000000000000" pitchFamily="2" charset="0"/>
              <a:ea typeface="TH SarabunPSK"/>
              <a:cs typeface="4711_AtNoon_Traditional" panose="02000000000000000000" pitchFamily="2" charset="0"/>
              <a:sym typeface="TH SarabunPSK"/>
            </a:endParaRPr>
          </a:p>
        </p:txBody>
      </p:sp>
      <p:pic>
        <p:nvPicPr>
          <p:cNvPr id="332" name="Google Shape;332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1720" y="1857676"/>
            <a:ext cx="7126913" cy="46555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73;p44">
            <a:extLst>
              <a:ext uri="{FF2B5EF4-FFF2-40B4-BE49-F238E27FC236}">
                <a16:creationId xmlns:a16="http://schemas.microsoft.com/office/drawing/2014/main" id="{A7BD949C-72DB-4064-8E55-35C891F2B4E5}"/>
              </a:ext>
            </a:extLst>
          </p:cNvPr>
          <p:cNvSpPr/>
          <p:nvPr/>
        </p:nvSpPr>
        <p:spPr>
          <a:xfrm>
            <a:off x="1524000" y="289100"/>
            <a:ext cx="9144000" cy="94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th-TH" sz="4800" b="1" dirty="0">
                <a:solidFill>
                  <a:srgbClr val="002060"/>
                </a:solidFill>
                <a:latin typeface="4805KwangMD_Influenza" panose="02000000000000000000" pitchFamily="2" charset="0"/>
                <a:ea typeface="Itim"/>
                <a:cs typeface="4805KwangMD_Influenza" panose="02000000000000000000" pitchFamily="2" charset="0"/>
                <a:sym typeface="Itim"/>
              </a:rPr>
              <a:t>การค้นหาข้อมูลบนอินเทอร์เน็ต</a:t>
            </a:r>
            <a:endParaRPr sz="5333" b="1" dirty="0">
              <a:solidFill>
                <a:srgbClr val="002060"/>
              </a:solidFill>
              <a:latin typeface="4805KwangMD_Influenza" panose="02000000000000000000" pitchFamily="2" charset="0"/>
              <a:ea typeface="Itim"/>
              <a:cs typeface="4805KwangMD_Influenza" panose="02000000000000000000" pitchFamily="2" charset="0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514</Words>
  <Application>Microsoft Office PowerPoint</Application>
  <PresentationFormat>Widescreen</PresentationFormat>
  <Paragraphs>58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4711_AtNoon_Traditional</vt:lpstr>
      <vt:lpstr>4805_KwangMD_Melt</vt:lpstr>
      <vt:lpstr>4805KwangMD_Influenza</vt:lpstr>
      <vt:lpstr>Angsana New</vt:lpstr>
      <vt:lpstr>Arial</vt:lpstr>
      <vt:lpstr>Calibri</vt:lpstr>
      <vt:lpstr>Calibri Light</vt:lpstr>
      <vt:lpstr>Sarabun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มะนาวต้องเดินทางไปเที่ยวประเทศอังกฤษในวันศุกร์นี้ มะนาวต้องการเตรียมเสื้อผ้าแต่มะนาวไม่รู้ว่าต้องเตรียมเสื้อกันหนาวไปด้วยหรือไม่จึงเข้าไปตรวจสอบอุณหภูมิต่อจากนั้นมะนาวเตรียมเงินเป็นค่าใช้จ่ายเป็นจำนวนเงิน 100,000.00 บาท เมื่อไปถึงประเทศอังกฤษมะนาวต้องพูดภาษาอังกฤษในการซื้ออาหารเพื่อรับประทาน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มะนาวต้องเดินทางไปเที่ยวประเทศอังกฤษในวันศุกร์นี้ มะนาวต้องการเตรียมเสื้อผ้าแต่มะนาวไม่รู้ว่าต้องเตรียมเสื้อกันหนาวไปด้วยหรือไม่จึงเข้าไปตรวจสอบอุณหภูมิต่อจากนั้นมะนาวเตรียมเงินเป็นค่าใช้จ่ายเป็นจำนวนเงิน 100,000.00 บาท เมื่อไปถึงประเทศอังกฤษมะนาวต้องพูดภาษาอังกฤษในการซื้ออาหารเพื่อรับประทาน</dc:title>
  <dc:creator>สุนันทา สร้อยสวัสดิ์</dc:creator>
  <cp:lastModifiedBy>สุนันทา สร้อยสวัสดิ์</cp:lastModifiedBy>
  <cp:revision>6</cp:revision>
  <dcterms:created xsi:type="dcterms:W3CDTF">2019-12-02T02:47:19Z</dcterms:created>
  <dcterms:modified xsi:type="dcterms:W3CDTF">2019-12-02T04:54:07Z</dcterms:modified>
</cp:coreProperties>
</file>